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319" r:id="rId2"/>
    <p:sldId id="565" r:id="rId3"/>
    <p:sldId id="518" r:id="rId4"/>
    <p:sldId id="572" r:id="rId5"/>
    <p:sldId id="621" r:id="rId6"/>
    <p:sldId id="622" r:id="rId7"/>
    <p:sldId id="623" r:id="rId8"/>
    <p:sldId id="655" r:id="rId9"/>
    <p:sldId id="624" r:id="rId10"/>
    <p:sldId id="625" r:id="rId11"/>
    <p:sldId id="626" r:id="rId12"/>
    <p:sldId id="629" r:id="rId13"/>
    <p:sldId id="658" r:id="rId14"/>
    <p:sldId id="669" r:id="rId15"/>
    <p:sldId id="573" r:id="rId16"/>
    <p:sldId id="579" r:id="rId17"/>
    <p:sldId id="630" r:id="rId18"/>
    <p:sldId id="631" r:id="rId19"/>
    <p:sldId id="633" r:id="rId20"/>
    <p:sldId id="632" r:id="rId21"/>
    <p:sldId id="659" r:id="rId22"/>
    <p:sldId id="670" r:id="rId23"/>
    <p:sldId id="580" r:id="rId24"/>
    <p:sldId id="586" r:id="rId25"/>
    <p:sldId id="635" r:id="rId26"/>
    <p:sldId id="636" r:id="rId27"/>
    <p:sldId id="660" r:id="rId28"/>
    <p:sldId id="637" r:id="rId29"/>
    <p:sldId id="638" r:id="rId30"/>
    <p:sldId id="661" r:id="rId31"/>
    <p:sldId id="639" r:id="rId32"/>
    <p:sldId id="671" r:id="rId33"/>
    <p:sldId id="587" r:id="rId34"/>
    <p:sldId id="593" r:id="rId35"/>
    <p:sldId id="641" r:id="rId36"/>
    <p:sldId id="640" r:id="rId37"/>
    <p:sldId id="642" r:id="rId38"/>
    <p:sldId id="644" r:id="rId39"/>
    <p:sldId id="645" r:id="rId40"/>
    <p:sldId id="663" r:id="rId41"/>
    <p:sldId id="672" r:id="rId42"/>
    <p:sldId id="594" r:id="rId43"/>
    <p:sldId id="600" r:id="rId44"/>
    <p:sldId id="646" r:id="rId45"/>
    <p:sldId id="647" r:id="rId46"/>
    <p:sldId id="664" r:id="rId47"/>
    <p:sldId id="648" r:id="rId48"/>
    <p:sldId id="665" r:id="rId49"/>
    <p:sldId id="673" r:id="rId50"/>
    <p:sldId id="649" r:id="rId51"/>
    <p:sldId id="666" r:id="rId52"/>
    <p:sldId id="674" r:id="rId53"/>
    <p:sldId id="601" r:id="rId54"/>
    <p:sldId id="607" r:id="rId55"/>
    <p:sldId id="650" r:id="rId56"/>
    <p:sldId id="651" r:id="rId57"/>
    <p:sldId id="667" r:id="rId58"/>
    <p:sldId id="676" r:id="rId59"/>
    <p:sldId id="652" r:id="rId60"/>
    <p:sldId id="653" r:id="rId61"/>
    <p:sldId id="654" r:id="rId62"/>
    <p:sldId id="668" r:id="rId63"/>
    <p:sldId id="675" r:id="rId64"/>
  </p:sldIdLst>
  <p:sldSz cx="9144000" cy="6858000" type="letter"/>
  <p:notesSz cx="6858000" cy="91440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shelf Symbol 2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00"/>
    <a:srgbClr val="008000"/>
    <a:srgbClr val="339933"/>
    <a:srgbClr val="04D27F"/>
    <a:srgbClr val="00DE6F"/>
    <a:srgbClr val="00CC99"/>
    <a:srgbClr val="00CC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50000" autoAdjust="0"/>
  </p:normalViewPr>
  <p:slideViewPr>
    <p:cSldViewPr snapToObjects="1">
      <p:cViewPr>
        <p:scale>
          <a:sx n="75" d="100"/>
          <a:sy n="75" d="100"/>
        </p:scale>
        <p:origin x="1104" y="464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notesViewPr>
    <p:cSldViewPr snapToObjects="1">
      <p:cViewPr>
        <p:scale>
          <a:sx n="100" d="100"/>
          <a:sy n="100" d="100"/>
        </p:scale>
        <p:origin x="-104" y="2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75313DDC-F80E-4D4D-AA73-F71EF29090B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3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18C63632-B120-9B49-90C0-16256F36706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403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BBF-DDAC-0649-B9C8-654E63D588E0}" type="slidenum">
              <a:rPr lang="en-CA"/>
              <a:pPr/>
              <a:t>1</a:t>
            </a:fld>
            <a:endParaRPr lang="en-CA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Rectangle 52"/>
          <p:cNvSpPr>
            <a:spLocks noChangeArrowheads="1"/>
          </p:cNvSpPr>
          <p:nvPr userDrawn="1"/>
        </p:nvSpPr>
        <p:spPr bwMode="auto">
          <a:xfrm>
            <a:off x="0" y="0"/>
            <a:ext cx="2362200" cy="1600200"/>
          </a:xfrm>
          <a:prstGeom prst="rect">
            <a:avLst/>
          </a:prstGeom>
          <a:gradFill rotWithShape="1">
            <a:gsLst>
              <a:gs pos="0">
                <a:srgbClr val="04D27F"/>
              </a:gs>
              <a:gs pos="100000">
                <a:srgbClr val="04D27F">
                  <a:gamma/>
                  <a:tint val="4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 rot="5400000" flipH="1" flipV="1">
            <a:off x="1143000" y="-1143000"/>
            <a:ext cx="6858000" cy="9144000"/>
          </a:xfrm>
          <a:prstGeom prst="rect">
            <a:avLst/>
          </a:prstGeom>
          <a:gradFill rotWithShape="1">
            <a:gsLst>
              <a:gs pos="0">
                <a:srgbClr val="FFFF99">
                  <a:alpha val="62000"/>
                </a:srgbClr>
              </a:gs>
              <a:gs pos="100000">
                <a:srgbClr val="FFFF99">
                  <a:gamma/>
                  <a:tint val="84706"/>
                  <a:invGamma/>
                  <a:alpha val="6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 userDrawn="1"/>
        </p:nvSpPr>
        <p:spPr bwMode="auto">
          <a:xfrm>
            <a:off x="0" y="1600200"/>
            <a:ext cx="9144000" cy="2286000"/>
          </a:xfrm>
          <a:prstGeom prst="rect">
            <a:avLst/>
          </a:prstGeom>
          <a:gradFill rotWithShape="1">
            <a:gsLst>
              <a:gs pos="0">
                <a:srgbClr val="8CE8D0"/>
              </a:gs>
              <a:gs pos="100000">
                <a:srgbClr val="00CC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1958975"/>
            <a:ext cx="5791200" cy="1470025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41" name="Rectangle 45"/>
          <p:cNvSpPr>
            <a:spLocks noChangeArrowheads="1"/>
          </p:cNvSpPr>
          <p:nvPr userDrawn="1"/>
        </p:nvSpPr>
        <p:spPr bwMode="auto">
          <a:xfrm>
            <a:off x="685800" y="6553200"/>
            <a:ext cx="756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en-US" sz="1000">
                <a:latin typeface="Arial" charset="0"/>
              </a:rPr>
              <a:t>Copyright © 2007 Pearson Education, Inc. Publishing as Pearson Addison-Wesley</a:t>
            </a:r>
            <a:endParaRPr lang="en-CA" sz="1000">
              <a:latin typeface="Arial" charset="0"/>
            </a:endParaRPr>
          </a:p>
        </p:txBody>
      </p:sp>
      <p:pic>
        <p:nvPicPr>
          <p:cNvPr id="4142" name="Picture 46" descr="awtri_4c UPDATE_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1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2BEBFAD1-76DB-684B-89AC-765B9FC82AF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2374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2D7BE268-3121-2645-B549-CE5C2200885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1704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7A0691CA-00FC-714F-B4EE-6394C99BB6A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7860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9836D6F1-E4C0-794D-B253-2A279BD83C4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4689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976FD232-0F4B-0744-8F79-DE882ADD758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9966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DC9C7C71-97F8-634D-A5B2-381DF357FC3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3411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12604190-A379-BC42-BD5D-74294E46338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933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99FE0777-2E49-3D4F-9826-7F9E6D655DD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1490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C10F0FE7-CC7E-8944-8159-07E323D34BD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8886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B69D5B4F-9BA5-6240-92BA-1509A766A03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2273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0ABB685B-463F-FF4C-9270-E4FD44832EEC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9923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5- </a:t>
            </a:r>
            <a:fld id="{EE1D35B7-8A24-0E4C-BB5C-693424B80E2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7701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en-US"/>
              <a:t>Slide 5- </a:t>
            </a:r>
            <a:fld id="{E4BF86CE-3CCB-B146-8D06-FB98B3C3824D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685800" y="6553200"/>
            <a:ext cx="756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en-US" sz="1000">
                <a:latin typeface="Arial" charset="0"/>
              </a:rPr>
              <a:t>Copyright © 2007 Pearson Education, Inc. Publishing as Pearson Addison-Wesley</a:t>
            </a:r>
            <a:endParaRPr lang="en-CA" sz="1000">
              <a:latin typeface="Arial" charset="0"/>
            </a:endParaRPr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 rot="5400000" flipH="1" flipV="1">
            <a:off x="-2943225" y="3686175"/>
            <a:ext cx="611505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838200" cy="838200"/>
          </a:xfrm>
          <a:prstGeom prst="rect">
            <a:avLst/>
          </a:prstGeom>
          <a:solidFill>
            <a:srgbClr val="04D2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00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6600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00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5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wmf"/><Relationship Id="rId5" Type="http://schemas.openxmlformats.org/officeDocument/2006/relationships/image" Target="../media/image1.jpe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6.wmf"/><Relationship Id="rId5" Type="http://schemas.openxmlformats.org/officeDocument/2006/relationships/image" Target="../media/image1.jpe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37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F0C729C6-F3DF-FC43-B89E-39D3DD22D3F6}" type="slidenum">
              <a:rPr lang="en-US"/>
              <a:pPr/>
              <a:t>1</a:t>
            </a:fld>
            <a:endParaRPr lang="en-CA"/>
          </a:p>
        </p:txBody>
      </p:sp>
      <p:pic>
        <p:nvPicPr>
          <p:cNvPr id="203806" name="Picture 30" descr="dwp_07Co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AB15E494-4AE0-DB4D-B224-CA0BB970EAE5}" type="slidenum">
              <a:rPr lang="en-US"/>
              <a:pPr/>
              <a:t>10</a:t>
            </a:fld>
            <a:endParaRPr lang="en-CA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Cofunction Identities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77572" name="Object 4"/>
          <p:cNvGraphicFramePr>
            <a:graphicFrameLocks noChangeAspect="1"/>
          </p:cNvGraphicFramePr>
          <p:nvPr/>
        </p:nvGraphicFramePr>
        <p:xfrm>
          <a:off x="838200" y="1981200"/>
          <a:ext cx="71628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99" name="Equation" r:id="rId3" imgW="4660560" imgH="2184120" progId="Equation.DSMT4">
                  <p:embed/>
                </p:oleObj>
              </mc:Choice>
              <mc:Fallback>
                <p:oleObj name="Equation" r:id="rId3" imgW="4660560" imgH="2184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162800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0342E97F-B2DF-A647-A11D-3550B9E62232}" type="slidenum">
              <a:rPr lang="en-US"/>
              <a:pPr/>
              <a:t>11</a:t>
            </a:fld>
            <a:endParaRPr lang="en-CA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Even-Odd Identities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78596" name="Object 4"/>
          <p:cNvGraphicFramePr>
            <a:graphicFrameLocks noChangeAspect="1"/>
          </p:cNvGraphicFramePr>
          <p:nvPr/>
        </p:nvGraphicFramePr>
        <p:xfrm>
          <a:off x="838200" y="1905000"/>
          <a:ext cx="70866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23" name="Equation" r:id="rId3" imgW="5473440" imgH="685800" progId="Equation.DSMT4">
                  <p:embed/>
                </p:oleObj>
              </mc:Choice>
              <mc:Fallback>
                <p:oleObj name="Equation" r:id="rId3" imgW="547344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0866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82CD2DA4-851D-564F-B0B3-3FFA63FD3EB2}" type="slidenum">
              <a:rPr lang="en-US"/>
              <a:pPr/>
              <a:t>12</a:t>
            </a:fld>
            <a:endParaRPr lang="en-CA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Trigonometric Equation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81668" name="Object 4"/>
          <p:cNvGraphicFramePr>
            <a:graphicFrameLocks noChangeAspect="1"/>
          </p:cNvGraphicFramePr>
          <p:nvPr/>
        </p:nvGraphicFramePr>
        <p:xfrm>
          <a:off x="457200" y="1371600"/>
          <a:ext cx="6691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96" name="Equation" r:id="rId3" imgW="6692760" imgH="634680" progId="Equation.DSMT4">
                  <p:embed/>
                </p:oleObj>
              </mc:Choice>
              <mc:Fallback>
                <p:oleObj name="Equation" r:id="rId3" imgW="669276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6913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6490552C-40A5-2C4D-A064-663F206FC4DF}" type="slidenum">
              <a:rPr lang="en-US"/>
              <a:pPr/>
              <a:t>13</a:t>
            </a:fld>
            <a:endParaRPr lang="en-CA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Trigonometric Equation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22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70060"/>
              </p:ext>
            </p:extLst>
          </p:nvPr>
        </p:nvGraphicFramePr>
        <p:xfrm>
          <a:off x="457200" y="1388532"/>
          <a:ext cx="7851144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76" name="Equation" r:id="rId3" imgW="6692760" imgH="634680" progId="Equation.DSMT4">
                  <p:embed/>
                </p:oleObj>
              </mc:Choice>
              <mc:Fallback>
                <p:oleObj name="Equation" r:id="rId3" imgW="669276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88532"/>
                        <a:ext cx="7851144" cy="745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29" name="Object 5"/>
          <p:cNvGraphicFramePr>
            <a:graphicFrameLocks noChangeAspect="1"/>
          </p:cNvGraphicFramePr>
          <p:nvPr/>
        </p:nvGraphicFramePr>
        <p:xfrm>
          <a:off x="457200" y="2133600"/>
          <a:ext cx="6500813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77" name="Equation" r:id="rId5" imgW="6502320" imgH="4343400" progId="Equation.DSMT4">
                  <p:embed/>
                </p:oleObj>
              </mc:Choice>
              <mc:Fallback>
                <p:oleObj name="Equation" r:id="rId5" imgW="6502320" imgH="434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6500813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C14EF04-0510-9949-9AC8-C45518B9864D}" type="slidenum">
              <a:rPr lang="en-US"/>
              <a:pPr/>
              <a:t>14</a:t>
            </a:fld>
            <a:endParaRPr lang="en-CA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Students will be able to use the fundamental identities to simplify trigonometric expressions and solve trigonometric equations.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Identities are important when working with trigonometric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functions in calculus.</a:t>
            </a:r>
          </a:p>
        </p:txBody>
      </p:sp>
    </p:spTree>
    <p:extLst>
      <p:ext uri="{BB962C8B-B14F-4D97-AF65-F5344CB8AC3E}">
        <p14:creationId xmlns:p14="http://schemas.microsoft.com/office/powerpoint/2010/main" val="2179186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5.2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Proving Trigonometric Identities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BFED1370-C306-524C-8F0B-66326D03B44D}" type="slidenum">
              <a:rPr lang="en-US"/>
              <a:pPr/>
              <a:t>16</a:t>
            </a:fld>
            <a:endParaRPr lang="en-CA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decide whether an equation is an identity and to confirm identities analytically.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Proving identities gives you excellent insights into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ways </a:t>
            </a:r>
            <a:r>
              <a:rPr lang="en-US" sz="2800" dirty="0"/>
              <a:t>mathematical proofs are constructed.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CC2EFC2E-0D86-394F-A808-D62D9074D9DA}" type="slidenum">
              <a:rPr lang="en-US"/>
              <a:pPr/>
              <a:t>17</a:t>
            </a:fld>
            <a:endParaRPr lang="en-CA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Strategies I for Proving an Identity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The proof begins with the expression on one side of the identity.</a:t>
            </a:r>
          </a:p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The proof ends with the expression on the other side.</a:t>
            </a:r>
          </a:p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The proof in between consists of showing a sequence of expressions, each one easily seen to be equivalent to its preceding expression.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DFAC6D1E-787F-5749-993E-D7C2CDF2A83D}" type="slidenum">
              <a:rPr lang="en-US"/>
              <a:pPr/>
              <a:t>18</a:t>
            </a:fld>
            <a:endParaRPr lang="en-CA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Strategies II for Proving an Identity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Begin with the more complicated expression and work toward the less complicated expression.</a:t>
            </a:r>
          </a:p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If no other move suggests itself, convert the entire expression to one involving sines and cosines.</a:t>
            </a:r>
          </a:p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Combine fractions by combining them over a common denominator.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FE1C55A-4042-654A-A88A-BED2FEFD7234}" type="slidenum">
              <a:rPr lang="en-US"/>
              <a:pPr/>
              <a:t>19</a:t>
            </a:fld>
            <a:endParaRPr lang="en-CA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Strategies III for Proving an Identity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Use the algebraic identity (</a:t>
            </a:r>
            <a:r>
              <a:rPr lang="en-US" i="1"/>
              <a:t>a</a:t>
            </a:r>
            <a:r>
              <a:rPr lang="en-US"/>
              <a:t>+</a:t>
            </a:r>
            <a:r>
              <a:rPr lang="en-US" i="1"/>
              <a:t>b</a:t>
            </a:r>
            <a:r>
              <a:rPr lang="en-US"/>
              <a:t>)(</a:t>
            </a:r>
            <a:r>
              <a:rPr lang="en-US" i="1"/>
              <a:t>a</a:t>
            </a:r>
            <a:r>
              <a:rPr lang="en-US"/>
              <a:t>-</a:t>
            </a:r>
            <a:r>
              <a:rPr lang="en-US" i="1"/>
              <a:t>b</a:t>
            </a:r>
            <a:r>
              <a:rPr lang="en-US"/>
              <a:t>) = </a:t>
            </a:r>
            <a:r>
              <a:rPr lang="en-US" i="1"/>
              <a:t>a</a:t>
            </a:r>
            <a:r>
              <a:rPr lang="en-US" baseline="30000"/>
              <a:t>2</a:t>
            </a:r>
            <a:r>
              <a:rPr lang="en-US"/>
              <a:t>-</a:t>
            </a:r>
            <a:r>
              <a:rPr lang="en-US" i="1"/>
              <a:t>b</a:t>
            </a:r>
            <a:r>
              <a:rPr lang="en-US" baseline="30000"/>
              <a:t>2</a:t>
            </a:r>
            <a:r>
              <a:rPr lang="en-US"/>
              <a:t> to set up applications of the Pythagorean identities.</a:t>
            </a:r>
          </a:p>
          <a:p>
            <a:pPr marL="609600" indent="-609600">
              <a:buSzPct val="90000"/>
              <a:buFont typeface="Wingdings" charset="0"/>
              <a:buAutoNum type="arabicPeriod"/>
            </a:pPr>
            <a:r>
              <a:rPr lang="en-US"/>
              <a:t>Always be mindful of the “target” expression, and favor manipulations that bring you closer to your goal.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5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>
                <a:solidFill>
                  <a:srgbClr val="0066CC"/>
                </a:solidFill>
              </a:rPr>
              <a:t>Analytic Trigonometry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6E6606B4-492D-AB46-90AA-27670D687BC4}" type="slidenum">
              <a:rPr lang="en-US"/>
              <a:pPr/>
              <a:t>20</a:t>
            </a:fld>
            <a:endParaRPr lang="en-CA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Setting up a Difference of Squares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graphicFrame>
        <p:nvGraphicFramePr>
          <p:cNvPr id="885764" name="Object 4"/>
          <p:cNvGraphicFramePr>
            <a:graphicFrameLocks noChangeAspect="1"/>
          </p:cNvGraphicFramePr>
          <p:nvPr/>
        </p:nvGraphicFramePr>
        <p:xfrm>
          <a:off x="422275" y="1574800"/>
          <a:ext cx="40370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92" name="Equation" r:id="rId3" imgW="4038480" imgH="634680" progId="Equation.DSMT4">
                  <p:embed/>
                </p:oleObj>
              </mc:Choice>
              <mc:Fallback>
                <p:oleObj name="Equation" r:id="rId3" imgW="403848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574800"/>
                        <a:ext cx="40370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9E880CCF-9FEE-2A4E-9CDC-252CEE73C308}" type="slidenum">
              <a:rPr lang="en-US"/>
              <a:pPr/>
              <a:t>21</a:t>
            </a:fld>
            <a:endParaRPr lang="en-CA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Setting up a Difference of Squares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graphicFrame>
        <p:nvGraphicFramePr>
          <p:cNvPr id="923652" name="Object 4"/>
          <p:cNvGraphicFramePr>
            <a:graphicFrameLocks noChangeAspect="1"/>
          </p:cNvGraphicFramePr>
          <p:nvPr/>
        </p:nvGraphicFramePr>
        <p:xfrm>
          <a:off x="422275" y="1574800"/>
          <a:ext cx="40370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00" name="Equation" r:id="rId3" imgW="4038480" imgH="634680" progId="Equation.DSMT4">
                  <p:embed/>
                </p:oleObj>
              </mc:Choice>
              <mc:Fallback>
                <p:oleObj name="Equation" r:id="rId3" imgW="403848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574800"/>
                        <a:ext cx="40370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53" name="Object 5"/>
          <p:cNvGraphicFramePr>
            <a:graphicFrameLocks noChangeAspect="1"/>
          </p:cNvGraphicFramePr>
          <p:nvPr/>
        </p:nvGraphicFramePr>
        <p:xfrm>
          <a:off x="457200" y="2768600"/>
          <a:ext cx="2970213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01" name="Equation" r:id="rId5" imgW="2971800" imgH="2793960" progId="Equation.DSMT4">
                  <p:embed/>
                </p:oleObj>
              </mc:Choice>
              <mc:Fallback>
                <p:oleObj name="Equation" r:id="rId5" imgW="2971800" imgH="2793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68600"/>
                        <a:ext cx="2970213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C14EF04-0510-9949-9AC8-C45518B9864D}" type="slidenum">
              <a:rPr lang="en-US"/>
              <a:pPr/>
              <a:t>22</a:t>
            </a:fld>
            <a:endParaRPr lang="en-CA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Students will be able to use the fundamental identities to simplify trigonometric expressions and solve trigonometric equations.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Identities are important when working with trigonometric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functions in calculus.</a:t>
            </a:r>
          </a:p>
        </p:txBody>
      </p:sp>
    </p:spTree>
    <p:extLst>
      <p:ext uri="{BB962C8B-B14F-4D97-AF65-F5344CB8AC3E}">
        <p14:creationId xmlns:p14="http://schemas.microsoft.com/office/powerpoint/2010/main" val="3126105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5.3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Sum and Difference Identities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1D4A5C71-E96E-7748-B9F4-8786442FA155}" type="slidenum">
              <a:rPr lang="en-US"/>
              <a:pPr/>
              <a:t>24</a:t>
            </a:fld>
            <a:endParaRPr lang="en-CA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Students will be able to apply the identities for cosine, sine, and tangent of a difference or a sum.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These identities provide clear examples of how different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algebra of functions can be from the algebra of real numbers.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B5B35C9E-E267-8D41-969C-518B2975D0C1}" type="slidenum">
              <a:rPr lang="en-US"/>
              <a:pPr/>
              <a:t>25</a:t>
            </a:fld>
            <a:endParaRPr lang="en-CA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Cosine of a Sum or Difference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89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846914"/>
              </p:ext>
            </p:extLst>
          </p:nvPr>
        </p:nvGraphicFramePr>
        <p:xfrm>
          <a:off x="668338" y="1870075"/>
          <a:ext cx="6435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88" name="Equation" r:id="rId3" imgW="3467100" imgH="419100" progId="Equation.3">
                  <p:embed/>
                </p:oleObj>
              </mc:Choice>
              <mc:Fallback>
                <p:oleObj name="Equation" r:id="rId3" imgW="3467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870075"/>
                        <a:ext cx="6435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615DE142-E4BB-4046-A12A-B42E46FF3F1A}" type="slidenum">
              <a:rPr lang="en-US"/>
              <a:pPr/>
              <a:t>26</a:t>
            </a:fld>
            <a:endParaRPr lang="en-CA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the Cosine-of-a-Difference Identity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90884" name="Object 4"/>
          <p:cNvGraphicFramePr>
            <a:graphicFrameLocks noChangeAspect="1"/>
          </p:cNvGraphicFramePr>
          <p:nvPr/>
        </p:nvGraphicFramePr>
        <p:xfrm>
          <a:off x="431800" y="1549400"/>
          <a:ext cx="59801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2" name="Equation" r:id="rId3" imgW="5981400" imgH="317160" progId="Equation.DSMT4">
                  <p:embed/>
                </p:oleObj>
              </mc:Choice>
              <mc:Fallback>
                <p:oleObj name="Equation" r:id="rId3" imgW="598140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549400"/>
                        <a:ext cx="59801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7D13D5C1-2BA6-A740-A6BD-677AC15EAB7E}" type="slidenum">
              <a:rPr lang="en-US"/>
              <a:pPr/>
              <a:t>27</a:t>
            </a:fld>
            <a:endParaRPr lang="en-CA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the Cosine-of-a-Difference Identity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24676" name="Object 4"/>
          <p:cNvGraphicFramePr>
            <a:graphicFrameLocks noChangeAspect="1"/>
          </p:cNvGraphicFramePr>
          <p:nvPr/>
        </p:nvGraphicFramePr>
        <p:xfrm>
          <a:off x="431800" y="1549400"/>
          <a:ext cx="59801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24" name="Equation" r:id="rId3" imgW="5981400" imgH="317160" progId="Equation.DSMT4">
                  <p:embed/>
                </p:oleObj>
              </mc:Choice>
              <mc:Fallback>
                <p:oleObj name="Equation" r:id="rId3" imgW="598140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549400"/>
                        <a:ext cx="59801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7" name="Object 5"/>
          <p:cNvGraphicFramePr>
            <a:graphicFrameLocks noChangeAspect="1"/>
          </p:cNvGraphicFramePr>
          <p:nvPr/>
        </p:nvGraphicFramePr>
        <p:xfrm>
          <a:off x="457200" y="2514600"/>
          <a:ext cx="3998913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25" name="Equation" r:id="rId5" imgW="4000320" imgH="2361960" progId="Equation.DSMT4">
                  <p:embed/>
                </p:oleObj>
              </mc:Choice>
              <mc:Fallback>
                <p:oleObj name="Equation" r:id="rId5" imgW="4000320" imgH="236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3998913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7C4778D-4055-3645-A52D-15BDE793DA8A}" type="slidenum">
              <a:rPr lang="en-US"/>
              <a:pPr/>
              <a:t>28</a:t>
            </a:fld>
            <a:endParaRPr lang="en-CA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Sine of a Sum or Difference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17526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/>
              <a:t>  </a:t>
            </a:r>
          </a:p>
        </p:txBody>
      </p:sp>
      <p:graphicFrame>
        <p:nvGraphicFramePr>
          <p:cNvPr id="8919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2133600"/>
          <a:ext cx="7696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36" name="Equation" r:id="rId3" imgW="3492360" imgH="380880" progId="Equation.DSMT4">
                  <p:embed/>
                </p:oleObj>
              </mc:Choice>
              <mc:Fallback>
                <p:oleObj name="Equation" r:id="rId3" imgW="34923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6962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6AC90068-BBE0-C54D-92B4-A375412C62F9}" type="slidenum">
              <a:rPr lang="en-US"/>
              <a:pPr/>
              <a:t>29</a:t>
            </a:fld>
            <a:endParaRPr lang="en-CA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the Sum and Difference Formulas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800"/>
              <a:t>  </a:t>
            </a:r>
          </a:p>
        </p:txBody>
      </p:sp>
      <p:graphicFrame>
        <p:nvGraphicFramePr>
          <p:cNvPr id="89395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568450"/>
          <a:ext cx="65262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86" name="Equation" r:id="rId3" imgW="6527520" imgH="990360" progId="Equation.DSMT4">
                  <p:embed/>
                </p:oleObj>
              </mc:Choice>
              <mc:Fallback>
                <p:oleObj name="Equation" r:id="rId3" imgW="652752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68450"/>
                        <a:ext cx="65262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5.1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Fundamental Identities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E30A98D6-56C1-5545-9574-CFF2FA81AF0A}" type="slidenum">
              <a:rPr lang="en-US"/>
              <a:pPr/>
              <a:t>30</a:t>
            </a:fld>
            <a:endParaRPr lang="en-CA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the Sum and Difference Formulas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800"/>
              <a:t>  </a:t>
            </a:r>
          </a:p>
        </p:txBody>
      </p:sp>
      <p:graphicFrame>
        <p:nvGraphicFramePr>
          <p:cNvPr id="9257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568450"/>
          <a:ext cx="65262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8" name="Equation" r:id="rId3" imgW="6527520" imgH="990360" progId="Equation.DSMT4">
                  <p:embed/>
                </p:oleObj>
              </mc:Choice>
              <mc:Fallback>
                <p:oleObj name="Equation" r:id="rId3" imgW="6527520" imgH="990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68450"/>
                        <a:ext cx="65262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1" name="Object 5"/>
          <p:cNvGraphicFramePr>
            <a:graphicFrameLocks noChangeAspect="1"/>
          </p:cNvGraphicFramePr>
          <p:nvPr/>
        </p:nvGraphicFramePr>
        <p:xfrm>
          <a:off x="457200" y="3128963"/>
          <a:ext cx="5624513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9" name="Equation" r:id="rId5" imgW="5626080" imgH="2743200" progId="Equation.DSMT4">
                  <p:embed/>
                </p:oleObj>
              </mc:Choice>
              <mc:Fallback>
                <p:oleObj name="Equation" r:id="rId5" imgW="5626080" imgH="274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8963"/>
                        <a:ext cx="5624513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CA5CC600-2A79-6841-8D21-D20C75FA3117}" type="slidenum">
              <a:rPr lang="en-US"/>
              <a:pPr/>
              <a:t>31</a:t>
            </a:fld>
            <a:endParaRPr lang="en-CA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Tangent of a Difference of Sum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96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45741"/>
              </p:ext>
            </p:extLst>
          </p:nvPr>
        </p:nvGraphicFramePr>
        <p:xfrm>
          <a:off x="506413" y="1565275"/>
          <a:ext cx="534035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32" name="Equation" r:id="rId3" imgW="4813300" imgH="1917700" progId="Equation.3">
                  <p:embed/>
                </p:oleObj>
              </mc:Choice>
              <mc:Fallback>
                <p:oleObj name="Equation" r:id="rId3" imgW="4813300" imgH="191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565275"/>
                        <a:ext cx="534035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1D4A5C71-E96E-7748-B9F4-8786442FA155}" type="slidenum">
              <a:rPr lang="en-US"/>
              <a:pPr/>
              <a:t>32</a:t>
            </a:fld>
            <a:endParaRPr lang="en-CA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Students will be able to apply the identities for cosine, sine, and tangent of a difference or a sum.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These identities provide clear examples of how different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algebra of functions can be from the algebra of real numbers.</a:t>
            </a:r>
          </a:p>
        </p:txBody>
      </p:sp>
    </p:spTree>
    <p:extLst>
      <p:ext uri="{BB962C8B-B14F-4D97-AF65-F5344CB8AC3E}">
        <p14:creationId xmlns:p14="http://schemas.microsoft.com/office/powerpoint/2010/main" val="2315956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5.4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Multiple-Angle Identities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DAA6FB1-345A-5B47-9406-958E6C14CC01}" type="slidenum">
              <a:rPr lang="en-US"/>
              <a:pPr/>
              <a:t>34</a:t>
            </a:fld>
            <a:endParaRPr lang="en-CA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084638"/>
          </a:xfrm>
          <a:noFill/>
          <a:ln/>
        </p:spPr>
        <p:txBody>
          <a:bodyPr/>
          <a:lstStyle/>
          <a:p>
            <a:r>
              <a:rPr lang="en-US" dirty="0" smtClean="0"/>
              <a:t>Students will be able to apply double-angle, power reducing, and half-angle identities.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336600"/>
                </a:solidFill>
              </a:rPr>
              <a:t>… and why</a:t>
            </a:r>
          </a:p>
          <a:p>
            <a:pPr>
              <a:buFont typeface="Wingdings" charset="0"/>
              <a:buNone/>
            </a:pPr>
            <a:r>
              <a:rPr lang="en-US" dirty="0"/>
              <a:t>These identities are useful in calculus courses.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6E11DC25-D79E-8243-A554-405FDA02B42E}" type="slidenum">
              <a:rPr lang="en-US"/>
              <a:pPr/>
              <a:t>35</a:t>
            </a:fld>
            <a:endParaRPr lang="en-CA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Angle Identities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99076" name="Object 4"/>
          <p:cNvGraphicFramePr>
            <a:graphicFrameLocks noChangeAspect="1"/>
          </p:cNvGraphicFramePr>
          <p:nvPr/>
        </p:nvGraphicFramePr>
        <p:xfrm>
          <a:off x="1905000" y="1905000"/>
          <a:ext cx="4191000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03" name="Equation" r:id="rId3" imgW="2438280" imgH="2184120" progId="Equation.DSMT4">
                  <p:embed/>
                </p:oleObj>
              </mc:Choice>
              <mc:Fallback>
                <p:oleObj name="Equation" r:id="rId3" imgW="2438280" imgH="2184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4191000" cy="375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91755FB6-DA67-894E-8288-CC80FEAD77FD}" type="slidenum">
              <a:rPr lang="en-US"/>
              <a:pPr/>
              <a:t>36</a:t>
            </a:fld>
            <a:endParaRPr lang="en-CA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a Double-Angle Identity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graphicFrame>
        <p:nvGraphicFramePr>
          <p:cNvPr id="898052" name="Object 4"/>
          <p:cNvGraphicFramePr>
            <a:graphicFrameLocks noChangeAspect="1"/>
          </p:cNvGraphicFramePr>
          <p:nvPr/>
        </p:nvGraphicFramePr>
        <p:xfrm>
          <a:off x="1219200" y="1600200"/>
          <a:ext cx="457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79" name="Equation" r:id="rId3" imgW="3047760" imgH="1015920" progId="Equation.DSMT4">
                  <p:embed/>
                </p:oleObj>
              </mc:Choice>
              <mc:Fallback>
                <p:oleObj name="Equation" r:id="rId3" imgW="3047760" imgH="1015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4572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5CB8C30D-74FF-394E-B919-D3C05025824A}" type="slidenum">
              <a:rPr lang="en-US"/>
              <a:pPr/>
              <a:t>37</a:t>
            </a:fld>
            <a:endParaRPr lang="en-CA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Power-Reducing Identities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0100" name="Object 4"/>
          <p:cNvGraphicFramePr>
            <a:graphicFrameLocks noChangeAspect="1"/>
          </p:cNvGraphicFramePr>
          <p:nvPr/>
        </p:nvGraphicFramePr>
        <p:xfrm>
          <a:off x="2057400" y="1828800"/>
          <a:ext cx="3733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27" name="Equation" r:id="rId3" imgW="1866600" imgH="1981080" progId="Equation.DSMT4">
                  <p:embed/>
                </p:oleObj>
              </mc:Choice>
              <mc:Fallback>
                <p:oleObj name="Equation" r:id="rId3" imgW="1866600" imgH="1981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37338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EA64A82A-86D4-AF4E-8448-CD98F6E75D08}" type="slidenum">
              <a:rPr lang="en-US"/>
              <a:pPr/>
              <a:t>38</a:t>
            </a:fld>
            <a:endParaRPr lang="en-CA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Half-Angle Identities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2148" name="Object 4"/>
          <p:cNvGraphicFramePr>
            <a:graphicFrameLocks noChangeAspect="1"/>
          </p:cNvGraphicFramePr>
          <p:nvPr/>
        </p:nvGraphicFramePr>
        <p:xfrm>
          <a:off x="2971800" y="2001838"/>
          <a:ext cx="2159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75" name="Equation" r:id="rId3" imgW="2158920" imgH="3733560" progId="Equation.DSMT4">
                  <p:embed/>
                </p:oleObj>
              </mc:Choice>
              <mc:Fallback>
                <p:oleObj name="Equation" r:id="rId3" imgW="2158920" imgH="3733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01838"/>
                        <a:ext cx="2159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0FC00314-5CA5-9946-8BB9-0A46A4F56B63}" type="slidenum">
              <a:rPr lang="en-US"/>
              <a:pPr/>
              <a:t>39</a:t>
            </a:fld>
            <a:endParaRPr lang="en-CA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a Double Angle Identity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3172" name="Object 4"/>
          <p:cNvGraphicFramePr>
            <a:graphicFrameLocks noChangeAspect="1"/>
          </p:cNvGraphicFramePr>
          <p:nvPr/>
        </p:nvGraphicFramePr>
        <p:xfrm>
          <a:off x="457200" y="1549400"/>
          <a:ext cx="579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00" name="Equation" r:id="rId3" imgW="5790960" imgH="304560" progId="Equation.DSMT4">
                  <p:embed/>
                </p:oleObj>
              </mc:Choice>
              <mc:Fallback>
                <p:oleObj name="Equation" r:id="rId3" imgW="57909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49400"/>
                        <a:ext cx="579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C14EF04-0510-9949-9AC8-C45518B9864D}" type="slidenum">
              <a:rPr lang="en-US"/>
              <a:pPr/>
              <a:t>4</a:t>
            </a:fld>
            <a:endParaRPr lang="en-CA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Students will be able to use the fundamental identities to simplify trigonometric expressions and solve trigonometric equations.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Identities are important when working with trigonometric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functions in calculus.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09D5CF58-CBBE-964D-8A90-5B8E7C5A63A4}" type="slidenum">
              <a:rPr lang="en-US"/>
              <a:pPr/>
              <a:t>40</a:t>
            </a:fld>
            <a:endParaRPr lang="en-CA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a Double Angle Identity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27748" name="Object 4"/>
          <p:cNvGraphicFramePr>
            <a:graphicFrameLocks noChangeAspect="1"/>
          </p:cNvGraphicFramePr>
          <p:nvPr/>
        </p:nvGraphicFramePr>
        <p:xfrm>
          <a:off x="457200" y="1549400"/>
          <a:ext cx="579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96" name="Equation" r:id="rId3" imgW="5790960" imgH="304560" progId="Equation.DSMT4">
                  <p:embed/>
                </p:oleObj>
              </mc:Choice>
              <mc:Fallback>
                <p:oleObj name="Equation" r:id="rId3" imgW="57909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49400"/>
                        <a:ext cx="579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49" name="Object 5"/>
          <p:cNvGraphicFramePr>
            <a:graphicFrameLocks noChangeAspect="1"/>
          </p:cNvGraphicFramePr>
          <p:nvPr/>
        </p:nvGraphicFramePr>
        <p:xfrm>
          <a:off x="457200" y="2230438"/>
          <a:ext cx="5791200" cy="38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97" name="Equation" r:id="rId5" imgW="5790960" imgH="3886200" progId="Equation.DSMT4">
                  <p:embed/>
                </p:oleObj>
              </mc:Choice>
              <mc:Fallback>
                <p:oleObj name="Equation" r:id="rId5" imgW="5790960" imgH="3886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30438"/>
                        <a:ext cx="5791200" cy="388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DAA6FB1-345A-5B47-9406-958E6C14CC01}" type="slidenum">
              <a:rPr lang="en-US"/>
              <a:pPr/>
              <a:t>41</a:t>
            </a:fld>
            <a:endParaRPr lang="en-CA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084638"/>
          </a:xfrm>
          <a:noFill/>
          <a:ln/>
        </p:spPr>
        <p:txBody>
          <a:bodyPr/>
          <a:lstStyle/>
          <a:p>
            <a:r>
              <a:rPr lang="en-US" dirty="0" smtClean="0"/>
              <a:t>Students will be able to apply double-angle, power reducing, and half-angle identities.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336600"/>
                </a:solidFill>
              </a:rPr>
              <a:t>… and why</a:t>
            </a:r>
          </a:p>
          <a:p>
            <a:pPr>
              <a:buFont typeface="Wingdings" charset="0"/>
              <a:buNone/>
            </a:pPr>
            <a:r>
              <a:rPr lang="en-US" dirty="0"/>
              <a:t>These identities are useful in calculus courses.</a:t>
            </a:r>
          </a:p>
        </p:txBody>
      </p:sp>
    </p:spTree>
    <p:extLst>
      <p:ext uri="{BB962C8B-B14F-4D97-AF65-F5344CB8AC3E}">
        <p14:creationId xmlns:p14="http://schemas.microsoft.com/office/powerpoint/2010/main" val="3104416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5.5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Law of Sines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13A4506E-15B6-6943-9AC7-6DE0A74FC73E}" type="slidenum">
              <a:rPr lang="en-US"/>
              <a:pPr/>
              <a:t>43</a:t>
            </a:fld>
            <a:endParaRPr lang="en-CA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use the Law of  </a:t>
            </a:r>
            <a:r>
              <a:rPr lang="en-US" sz="2800" dirty="0" err="1" smtClean="0"/>
              <a:t>Sines</a:t>
            </a:r>
            <a:r>
              <a:rPr lang="en-US" sz="2800" dirty="0" smtClean="0"/>
              <a:t> to solve a variety of problems.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</a:t>
            </a:r>
            <a:r>
              <a:rPr lang="en-US" sz="2800" dirty="0" err="1"/>
              <a:t>Sines</a:t>
            </a:r>
            <a:r>
              <a:rPr lang="en-US" sz="2800" dirty="0"/>
              <a:t> is a powerful extension of the triangle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congruence theorems of Euclidean geometry.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E67247C4-B8D4-9F4F-880E-50C4C23D28F7}" type="slidenum">
              <a:rPr lang="en-US"/>
              <a:pPr/>
              <a:t>44</a:t>
            </a:fld>
            <a:endParaRPr lang="en-CA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Sines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5220" name="Object 4"/>
          <p:cNvGraphicFramePr>
            <a:graphicFrameLocks noChangeAspect="1"/>
          </p:cNvGraphicFramePr>
          <p:nvPr/>
        </p:nvGraphicFramePr>
        <p:xfrm>
          <a:off x="685800" y="1828800"/>
          <a:ext cx="746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47" name="Equation" r:id="rId3" imgW="7467480" imgH="1371600" progId="Equation.DSMT4">
                  <p:embed/>
                </p:oleObj>
              </mc:Choice>
              <mc:Fallback>
                <p:oleObj name="Equation" r:id="rId3" imgW="746748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746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B794448-851A-3847-AA74-B952C6CCA9F1}" type="slidenum">
              <a:rPr lang="en-US"/>
              <a:pPr/>
              <a:t>45</a:t>
            </a:fld>
            <a:endParaRPr lang="en-CA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Triangle Given Two Angles and a Side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graphicFrame>
        <p:nvGraphicFramePr>
          <p:cNvPr id="906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162013"/>
              </p:ext>
            </p:extLst>
          </p:nvPr>
        </p:nvGraphicFramePr>
        <p:xfrm>
          <a:off x="482600" y="1524000"/>
          <a:ext cx="56118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73" name="Equation" r:id="rId3" imgW="5613400" imgH="342900" progId="Equation.3">
                  <p:embed/>
                </p:oleObj>
              </mc:Choice>
              <mc:Fallback>
                <p:oleObj name="Equation" r:id="rId3" imgW="5613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524000"/>
                        <a:ext cx="56118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451CEAB9-F92A-004F-A979-3E9B326C939C}" type="slidenum">
              <a:rPr lang="en-US"/>
              <a:pPr/>
              <a:t>46</a:t>
            </a:fld>
            <a:endParaRPr lang="en-CA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Triangle Given Two Angles and a Side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graphicFrame>
        <p:nvGraphicFramePr>
          <p:cNvPr id="928772" name="Object 4"/>
          <p:cNvGraphicFramePr>
            <a:graphicFrameLocks noChangeAspect="1"/>
          </p:cNvGraphicFramePr>
          <p:nvPr/>
        </p:nvGraphicFramePr>
        <p:xfrm>
          <a:off x="457200" y="1524000"/>
          <a:ext cx="56626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20" name="Equation" r:id="rId3" imgW="5663880" imgH="317160" progId="Equation.DSMT4">
                  <p:embed/>
                </p:oleObj>
              </mc:Choice>
              <mc:Fallback>
                <p:oleObj name="Equation" r:id="rId3" imgW="566388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56626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3" name="Object 5"/>
          <p:cNvGraphicFramePr>
            <a:graphicFrameLocks noChangeAspect="1"/>
          </p:cNvGraphicFramePr>
          <p:nvPr/>
        </p:nvGraphicFramePr>
        <p:xfrm>
          <a:off x="457200" y="2000250"/>
          <a:ext cx="4379913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21" name="Equation" r:id="rId5" imgW="4381200" imgH="4597200" progId="Equation.DSMT4">
                  <p:embed/>
                </p:oleObj>
              </mc:Choice>
              <mc:Fallback>
                <p:oleObj name="Equation" r:id="rId5" imgW="4381200" imgH="459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0250"/>
                        <a:ext cx="4379913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F66DDB3F-AA04-4B4C-831C-C43C00E0DAA4}" type="slidenum">
              <a:rPr lang="en-US"/>
              <a:pPr/>
              <a:t>47</a:t>
            </a:fld>
            <a:endParaRPr lang="en-CA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 </a:t>
            </a:r>
            <a:r>
              <a:rPr lang="en-US" sz="2800" b="1"/>
              <a:t>Solving a Triangle Given Two Sides and an Angle (The Ambiguous Case)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03587"/>
              </p:ext>
            </p:extLst>
          </p:nvPr>
        </p:nvGraphicFramePr>
        <p:xfrm>
          <a:off x="482600" y="1511300"/>
          <a:ext cx="51546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97" name="Equation" r:id="rId3" imgW="5156200" imgH="342900" progId="Equation.3">
                  <p:embed/>
                </p:oleObj>
              </mc:Choice>
              <mc:Fallback>
                <p:oleObj name="Equation" r:id="rId3" imgW="51562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511300"/>
                        <a:ext cx="51546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7F5510DA-490E-3E4E-B938-C4963CACA43D}" type="slidenum">
              <a:rPr lang="en-US"/>
              <a:pPr/>
              <a:t>48</a:t>
            </a:fld>
            <a:endParaRPr lang="en-CA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 </a:t>
            </a:r>
            <a:r>
              <a:rPr lang="en-US" sz="2800" b="1"/>
              <a:t>Solving a Triangle Given Two Sides and an Angle (The Ambiguous Case)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29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05988"/>
              </p:ext>
            </p:extLst>
          </p:nvPr>
        </p:nvGraphicFramePr>
        <p:xfrm>
          <a:off x="482600" y="1511300"/>
          <a:ext cx="51546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46" name="Equation" r:id="rId3" imgW="5156200" imgH="342900" progId="Equation.3">
                  <p:embed/>
                </p:oleObj>
              </mc:Choice>
              <mc:Fallback>
                <p:oleObj name="Equation" r:id="rId3" imgW="51562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511300"/>
                        <a:ext cx="51546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797" name="Object 5"/>
          <p:cNvGraphicFramePr>
            <a:graphicFrameLocks noChangeAspect="1"/>
          </p:cNvGraphicFramePr>
          <p:nvPr/>
        </p:nvGraphicFramePr>
        <p:xfrm>
          <a:off x="520700" y="2025650"/>
          <a:ext cx="8061325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47" name="Equation" r:id="rId5" imgW="8064360" imgH="4698720" progId="Equation.DSMT4">
                  <p:embed/>
                </p:oleObj>
              </mc:Choice>
              <mc:Fallback>
                <p:oleObj name="Equation" r:id="rId5" imgW="8064360" imgH="46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025650"/>
                        <a:ext cx="8061325" cy="469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13A4506E-15B6-6943-9AC7-6DE0A74FC73E}" type="slidenum">
              <a:rPr lang="en-US"/>
              <a:pPr/>
              <a:t>49</a:t>
            </a:fld>
            <a:endParaRPr lang="en-CA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use the Law of </a:t>
            </a:r>
            <a:r>
              <a:rPr lang="en-US" sz="2800" dirty="0" err="1" smtClean="0"/>
              <a:t>Sines</a:t>
            </a:r>
            <a:r>
              <a:rPr lang="en-US" sz="2800" dirty="0" smtClean="0"/>
              <a:t> to solve a variety of problems.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</a:t>
            </a:r>
            <a:r>
              <a:rPr lang="en-US" sz="2800" dirty="0" err="1"/>
              <a:t>Sines</a:t>
            </a:r>
            <a:r>
              <a:rPr lang="en-US" sz="2800" dirty="0"/>
              <a:t> is a powerful extension of the triangle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congruence theorems of Euclidean geometry.</a:t>
            </a:r>
          </a:p>
        </p:txBody>
      </p:sp>
    </p:spTree>
    <p:extLst>
      <p:ext uri="{BB962C8B-B14F-4D97-AF65-F5344CB8AC3E}">
        <p14:creationId xmlns:p14="http://schemas.microsoft.com/office/powerpoint/2010/main" val="611966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B0201A0B-29CA-1F4F-969E-64647633BF12}" type="slidenum">
              <a:rPr lang="en-US"/>
              <a:pPr/>
              <a:t>5</a:t>
            </a:fld>
            <a:endParaRPr lang="en-CA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Trigonometric Identities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7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20411"/>
              </p:ext>
            </p:extLst>
          </p:nvPr>
        </p:nvGraphicFramePr>
        <p:xfrm>
          <a:off x="850900" y="1758950"/>
          <a:ext cx="6072188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3" name="Equation" r:id="rId3" imgW="5194300" imgH="3492500" progId="Equation.3">
                  <p:embed/>
                </p:oleObj>
              </mc:Choice>
              <mc:Fallback>
                <p:oleObj name="Equation" r:id="rId3" imgW="5194300" imgH="3492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758950"/>
                        <a:ext cx="6072188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2815B03D-7398-1245-8D11-59C762689CC3}" type="slidenum">
              <a:rPr lang="en-US"/>
              <a:pPr/>
              <a:t>50</a:t>
            </a:fld>
            <a:endParaRPr lang="en-CA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Finding the Height of a Pole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08292" name="Object 4"/>
          <p:cNvGraphicFramePr>
            <a:graphicFrameLocks noChangeAspect="1"/>
          </p:cNvGraphicFramePr>
          <p:nvPr/>
        </p:nvGraphicFramePr>
        <p:xfrm>
          <a:off x="431800" y="1524000"/>
          <a:ext cx="741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34" name="Equation" r:id="rId3" imgW="7416720" imgH="1447560" progId="Equation.DSMT4">
                  <p:embed/>
                </p:oleObj>
              </mc:Choice>
              <mc:Fallback>
                <p:oleObj name="Equation" r:id="rId3" imgW="741672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524000"/>
                        <a:ext cx="74136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8307" name="Group 19"/>
          <p:cNvGrpSpPr>
            <a:grpSpLocks/>
          </p:cNvGrpSpPr>
          <p:nvPr/>
        </p:nvGrpSpPr>
        <p:grpSpPr bwMode="auto">
          <a:xfrm>
            <a:off x="914400" y="3382963"/>
            <a:ext cx="1905000" cy="1646237"/>
            <a:chOff x="1104" y="1488"/>
            <a:chExt cx="1200" cy="1037"/>
          </a:xfrm>
        </p:grpSpPr>
        <p:sp>
          <p:nvSpPr>
            <p:cNvPr id="908293" name="Line 5"/>
            <p:cNvSpPr>
              <a:spLocks noChangeShapeType="1"/>
            </p:cNvSpPr>
            <p:nvPr/>
          </p:nvSpPr>
          <p:spPr bwMode="auto">
            <a:xfrm>
              <a:off x="1104" y="235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4" name="Line 6"/>
            <p:cNvSpPr>
              <a:spLocks noChangeShapeType="1"/>
            </p:cNvSpPr>
            <p:nvPr/>
          </p:nvSpPr>
          <p:spPr bwMode="auto">
            <a:xfrm>
              <a:off x="1392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5" name="Line 7"/>
            <p:cNvSpPr>
              <a:spLocks noChangeShapeType="1"/>
            </p:cNvSpPr>
            <p:nvPr/>
          </p:nvSpPr>
          <p:spPr bwMode="auto">
            <a:xfrm flipV="1">
              <a:off x="1248" y="20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6" name="Line 8"/>
            <p:cNvSpPr>
              <a:spLocks noChangeShapeType="1"/>
            </p:cNvSpPr>
            <p:nvPr/>
          </p:nvSpPr>
          <p:spPr bwMode="auto">
            <a:xfrm flipV="1">
              <a:off x="1824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V="1">
              <a:off x="1248" y="1488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8" name="Text Box 10" descr="Pink tissue paper"/>
            <p:cNvSpPr txBox="1">
              <a:spLocks noChangeArrowheads="1"/>
            </p:cNvSpPr>
            <p:nvPr/>
          </p:nvSpPr>
          <p:spPr bwMode="auto">
            <a:xfrm>
              <a:off x="1824" y="17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Times New Roman" charset="0"/>
                </a:rPr>
                <a:t>x</a:t>
              </a:r>
            </a:p>
          </p:txBody>
        </p:sp>
        <p:sp>
          <p:nvSpPr>
            <p:cNvPr id="908299" name="Text Box 11" descr="Pink tissue paper"/>
            <p:cNvSpPr txBox="1">
              <a:spLocks noChangeArrowheads="1"/>
            </p:cNvSpPr>
            <p:nvPr/>
          </p:nvSpPr>
          <p:spPr bwMode="auto">
            <a:xfrm rot="-11118873" flipH="1" flipV="1">
              <a:off x="1632" y="2094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15ft</a:t>
              </a:r>
            </a:p>
          </p:txBody>
        </p:sp>
        <p:sp>
          <p:nvSpPr>
            <p:cNvPr id="908300" name="Text Box 12" descr="Pink tissue paper"/>
            <p:cNvSpPr txBox="1">
              <a:spLocks noChangeArrowheads="1"/>
            </p:cNvSpPr>
            <p:nvPr/>
          </p:nvSpPr>
          <p:spPr bwMode="auto">
            <a:xfrm>
              <a:off x="1392" y="2179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15</a:t>
              </a:r>
              <a:r>
                <a:rPr lang="en-US" sz="1200" baseline="30000">
                  <a:latin typeface="Times New Roman" charset="0"/>
                  <a:cs typeface="Times New Roman" charset="0"/>
                </a:rPr>
                <a:t>º</a:t>
              </a:r>
              <a:endParaRPr lang="en-US" sz="12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08301" name="Text Box 13" descr="Pink tissue paper"/>
            <p:cNvSpPr txBox="1">
              <a:spLocks noChangeArrowheads="1"/>
            </p:cNvSpPr>
            <p:nvPr/>
          </p:nvSpPr>
          <p:spPr bwMode="auto">
            <a:xfrm>
              <a:off x="1824" y="1507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65</a:t>
              </a:r>
              <a:r>
                <a:rPr lang="en-US" sz="1200" baseline="30000">
                  <a:latin typeface="Times New Roman" charset="0"/>
                  <a:cs typeface="Times New Roman" charset="0"/>
                </a:rPr>
                <a:t>º</a:t>
              </a:r>
              <a:endParaRPr lang="en-US" sz="12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08302" name="Text Box 14" descr="Pink tissue paper"/>
            <p:cNvSpPr txBox="1">
              <a:spLocks noChangeArrowheads="1"/>
            </p:cNvSpPr>
            <p:nvPr/>
          </p:nvSpPr>
          <p:spPr bwMode="auto">
            <a:xfrm>
              <a:off x="1848" y="1929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B</a:t>
              </a:r>
            </a:p>
          </p:txBody>
        </p:sp>
        <p:sp>
          <p:nvSpPr>
            <p:cNvPr id="908304" name="Text Box 16" descr="Pink tissue paper"/>
            <p:cNvSpPr txBox="1">
              <a:spLocks noChangeArrowheads="1"/>
            </p:cNvSpPr>
            <p:nvPr/>
          </p:nvSpPr>
          <p:spPr bwMode="auto">
            <a:xfrm>
              <a:off x="1680" y="1507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A</a:t>
              </a:r>
            </a:p>
          </p:txBody>
        </p:sp>
        <p:sp>
          <p:nvSpPr>
            <p:cNvPr id="908305" name="Text Box 17" descr="Pink tissue paper"/>
            <p:cNvSpPr txBox="1">
              <a:spLocks noChangeArrowheads="1"/>
            </p:cNvSpPr>
            <p:nvPr/>
          </p:nvSpPr>
          <p:spPr bwMode="auto">
            <a:xfrm>
              <a:off x="1104" y="2352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1B38B94-A1A0-2844-8153-79061EA806D3}" type="slidenum">
              <a:rPr lang="en-US"/>
              <a:pPr/>
              <a:t>51</a:t>
            </a:fld>
            <a:endParaRPr lang="en-CA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Finding the Height of a Pole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30820" name="Object 4"/>
          <p:cNvGraphicFramePr>
            <a:graphicFrameLocks noChangeAspect="1"/>
          </p:cNvGraphicFramePr>
          <p:nvPr/>
        </p:nvGraphicFramePr>
        <p:xfrm>
          <a:off x="431800" y="1524000"/>
          <a:ext cx="741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81" name="Equation" r:id="rId3" imgW="7416720" imgH="1447560" progId="Equation.DSMT4">
                  <p:embed/>
                </p:oleObj>
              </mc:Choice>
              <mc:Fallback>
                <p:oleObj name="Equation" r:id="rId3" imgW="741672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524000"/>
                        <a:ext cx="74136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0821" name="Group 5"/>
          <p:cNvGrpSpPr>
            <a:grpSpLocks/>
          </p:cNvGrpSpPr>
          <p:nvPr/>
        </p:nvGrpSpPr>
        <p:grpSpPr bwMode="auto">
          <a:xfrm>
            <a:off x="914400" y="3382963"/>
            <a:ext cx="1905000" cy="1646237"/>
            <a:chOff x="1104" y="1488"/>
            <a:chExt cx="1200" cy="1037"/>
          </a:xfrm>
        </p:grpSpPr>
        <p:sp>
          <p:nvSpPr>
            <p:cNvPr id="930822" name="Line 6"/>
            <p:cNvSpPr>
              <a:spLocks noChangeShapeType="1"/>
            </p:cNvSpPr>
            <p:nvPr/>
          </p:nvSpPr>
          <p:spPr bwMode="auto">
            <a:xfrm>
              <a:off x="1104" y="235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3" name="Line 7"/>
            <p:cNvSpPr>
              <a:spLocks noChangeShapeType="1"/>
            </p:cNvSpPr>
            <p:nvPr/>
          </p:nvSpPr>
          <p:spPr bwMode="auto">
            <a:xfrm>
              <a:off x="1392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4" name="Line 8"/>
            <p:cNvSpPr>
              <a:spLocks noChangeShapeType="1"/>
            </p:cNvSpPr>
            <p:nvPr/>
          </p:nvSpPr>
          <p:spPr bwMode="auto">
            <a:xfrm flipV="1">
              <a:off x="1248" y="20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5" name="Line 9"/>
            <p:cNvSpPr>
              <a:spLocks noChangeShapeType="1"/>
            </p:cNvSpPr>
            <p:nvPr/>
          </p:nvSpPr>
          <p:spPr bwMode="auto">
            <a:xfrm flipV="1">
              <a:off x="1824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6" name="Line 10"/>
            <p:cNvSpPr>
              <a:spLocks noChangeShapeType="1"/>
            </p:cNvSpPr>
            <p:nvPr/>
          </p:nvSpPr>
          <p:spPr bwMode="auto">
            <a:xfrm flipV="1">
              <a:off x="1248" y="1488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7" name="Text Box 11" descr="Pink tissue paper"/>
            <p:cNvSpPr txBox="1">
              <a:spLocks noChangeArrowheads="1"/>
            </p:cNvSpPr>
            <p:nvPr/>
          </p:nvSpPr>
          <p:spPr bwMode="auto">
            <a:xfrm>
              <a:off x="1824" y="17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Times New Roman" charset="0"/>
                </a:rPr>
                <a:t>x</a:t>
              </a:r>
            </a:p>
          </p:txBody>
        </p:sp>
        <p:sp>
          <p:nvSpPr>
            <p:cNvPr id="930828" name="Text Box 12" descr="Pink tissue paper"/>
            <p:cNvSpPr txBox="1">
              <a:spLocks noChangeArrowheads="1"/>
            </p:cNvSpPr>
            <p:nvPr/>
          </p:nvSpPr>
          <p:spPr bwMode="auto">
            <a:xfrm rot="-11118873" flipH="1" flipV="1">
              <a:off x="1632" y="2094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15ft</a:t>
              </a:r>
            </a:p>
          </p:txBody>
        </p:sp>
        <p:sp>
          <p:nvSpPr>
            <p:cNvPr id="930829" name="Text Box 13" descr="Pink tissue paper"/>
            <p:cNvSpPr txBox="1">
              <a:spLocks noChangeArrowheads="1"/>
            </p:cNvSpPr>
            <p:nvPr/>
          </p:nvSpPr>
          <p:spPr bwMode="auto">
            <a:xfrm>
              <a:off x="1392" y="2179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15</a:t>
              </a:r>
              <a:r>
                <a:rPr lang="en-US" sz="1200" baseline="30000">
                  <a:latin typeface="Times New Roman" charset="0"/>
                  <a:cs typeface="Times New Roman" charset="0"/>
                </a:rPr>
                <a:t>º</a:t>
              </a:r>
              <a:endParaRPr lang="en-US" sz="12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30830" name="Text Box 14" descr="Pink tissue paper"/>
            <p:cNvSpPr txBox="1">
              <a:spLocks noChangeArrowheads="1"/>
            </p:cNvSpPr>
            <p:nvPr/>
          </p:nvSpPr>
          <p:spPr bwMode="auto">
            <a:xfrm>
              <a:off x="1824" y="1507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65</a:t>
              </a:r>
              <a:r>
                <a:rPr lang="en-US" sz="1200" baseline="30000">
                  <a:latin typeface="Times New Roman" charset="0"/>
                  <a:cs typeface="Times New Roman" charset="0"/>
                </a:rPr>
                <a:t>º</a:t>
              </a:r>
              <a:endParaRPr lang="en-US" sz="12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30831" name="Text Box 15" descr="Pink tissue paper"/>
            <p:cNvSpPr txBox="1">
              <a:spLocks noChangeArrowheads="1"/>
            </p:cNvSpPr>
            <p:nvPr/>
          </p:nvSpPr>
          <p:spPr bwMode="auto">
            <a:xfrm>
              <a:off x="1848" y="1929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B</a:t>
              </a:r>
            </a:p>
          </p:txBody>
        </p:sp>
        <p:sp>
          <p:nvSpPr>
            <p:cNvPr id="930832" name="Text Box 16" descr="Pink tissue paper"/>
            <p:cNvSpPr txBox="1">
              <a:spLocks noChangeArrowheads="1"/>
            </p:cNvSpPr>
            <p:nvPr/>
          </p:nvSpPr>
          <p:spPr bwMode="auto">
            <a:xfrm>
              <a:off x="1680" y="1507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A</a:t>
              </a:r>
            </a:p>
          </p:txBody>
        </p:sp>
        <p:sp>
          <p:nvSpPr>
            <p:cNvPr id="930833" name="Text Box 17" descr="Pink tissue paper"/>
            <p:cNvSpPr txBox="1">
              <a:spLocks noChangeArrowheads="1"/>
            </p:cNvSpPr>
            <p:nvPr/>
          </p:nvSpPr>
          <p:spPr bwMode="auto">
            <a:xfrm>
              <a:off x="1104" y="2352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charset="0"/>
                </a:rPr>
                <a:t>C</a:t>
              </a:r>
            </a:p>
          </p:txBody>
        </p:sp>
      </p:grpSp>
      <p:graphicFrame>
        <p:nvGraphicFramePr>
          <p:cNvPr id="930834" name="Object 18"/>
          <p:cNvGraphicFramePr>
            <a:graphicFrameLocks noChangeAspect="1"/>
          </p:cNvGraphicFramePr>
          <p:nvPr/>
        </p:nvGraphicFramePr>
        <p:xfrm>
          <a:off x="3886200" y="3200400"/>
          <a:ext cx="4138613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82" name="Equation" r:id="rId6" imgW="4140000" imgH="2819160" progId="Equation.DSMT4">
                  <p:embed/>
                </p:oleObj>
              </mc:Choice>
              <mc:Fallback>
                <p:oleObj name="Equation" r:id="rId6" imgW="4140000" imgH="2819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00400"/>
                        <a:ext cx="4138613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13A4506E-15B6-6943-9AC7-6DE0A74FC73E}" type="slidenum">
              <a:rPr lang="en-US"/>
              <a:pPr/>
              <a:t>52</a:t>
            </a:fld>
            <a:endParaRPr lang="en-CA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use the Law of  </a:t>
            </a:r>
            <a:r>
              <a:rPr lang="en-US" sz="2800" dirty="0" err="1" smtClean="0"/>
              <a:t>Sines</a:t>
            </a:r>
            <a:r>
              <a:rPr lang="en-US" sz="2800" dirty="0" smtClean="0"/>
              <a:t> to solve a variety of problems.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</a:t>
            </a:r>
            <a:r>
              <a:rPr lang="en-US" sz="2800" dirty="0" err="1"/>
              <a:t>Sines</a:t>
            </a:r>
            <a:r>
              <a:rPr lang="en-US" sz="2800" dirty="0"/>
              <a:t> is a powerful extension of the triangle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congruence theorems of Euclidean geometry.</a:t>
            </a:r>
          </a:p>
        </p:txBody>
      </p:sp>
    </p:spTree>
    <p:extLst>
      <p:ext uri="{BB962C8B-B14F-4D97-AF65-F5344CB8AC3E}">
        <p14:creationId xmlns:p14="http://schemas.microsoft.com/office/powerpoint/2010/main" val="611966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5.6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Law of Cosines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20FCDFFC-7F39-424B-B704-487F12B333A8}" type="slidenum">
              <a:rPr lang="en-US"/>
              <a:pPr/>
              <a:t>54</a:t>
            </a:fld>
            <a:endParaRPr lang="en-CA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apply the Law of Cosines to solve both acute and obtuse triangles.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Students will be able to determine the area of a triangle in terms of the measurements of the sides and angles.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Cosines is an important extension of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Pythagorean theorem, with many applications.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FDCBBD5B-DD48-1B45-A199-52BC2094066C}" type="slidenum">
              <a:rPr lang="en-US"/>
              <a:pPr/>
              <a:t>55</a:t>
            </a:fld>
            <a:endParaRPr lang="en-CA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Cosines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10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46525"/>
              </p:ext>
            </p:extLst>
          </p:nvPr>
        </p:nvGraphicFramePr>
        <p:xfrm>
          <a:off x="914400" y="1765300"/>
          <a:ext cx="701040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67" name="Equation" r:id="rId3" imgW="4965700" imgH="1765300" progId="Equation.3">
                  <p:embed/>
                </p:oleObj>
              </mc:Choice>
              <mc:Fallback>
                <p:oleObj name="Equation" r:id="rId3" imgW="4965700" imgH="176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65300"/>
                        <a:ext cx="701040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BD4A5EE5-9F36-2E4D-A64F-9B02D9B75C06}" type="slidenum">
              <a:rPr lang="en-US"/>
              <a:pPr/>
              <a:t>56</a:t>
            </a:fld>
            <a:endParaRPr lang="en-CA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Triangle (SAS)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11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90307"/>
              </p:ext>
            </p:extLst>
          </p:nvPr>
        </p:nvGraphicFramePr>
        <p:xfrm>
          <a:off x="476250" y="1511300"/>
          <a:ext cx="52308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2" name="Equation" r:id="rId3" imgW="5232400" imgH="342900" progId="Equation.3">
                  <p:embed/>
                </p:oleObj>
              </mc:Choice>
              <mc:Fallback>
                <p:oleObj name="Equation" r:id="rId3" imgW="5232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511300"/>
                        <a:ext cx="52308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E55E892-CE52-7147-8D22-519BD479B498}" type="slidenum">
              <a:rPr lang="en-US"/>
              <a:pPr/>
              <a:t>57</a:t>
            </a:fld>
            <a:endParaRPr lang="en-CA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Solving a Triangle (SAS)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31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607101"/>
              </p:ext>
            </p:extLst>
          </p:nvPr>
        </p:nvGraphicFramePr>
        <p:xfrm>
          <a:off x="476250" y="1511300"/>
          <a:ext cx="52308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2" name="Equation" r:id="rId3" imgW="5232400" imgH="342900" progId="Equation.3">
                  <p:embed/>
                </p:oleObj>
              </mc:Choice>
              <mc:Fallback>
                <p:oleObj name="Equation" r:id="rId3" imgW="5232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511300"/>
                        <a:ext cx="52308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5" name="Object 5"/>
          <p:cNvGraphicFramePr>
            <a:graphicFrameLocks noChangeAspect="1"/>
          </p:cNvGraphicFramePr>
          <p:nvPr/>
        </p:nvGraphicFramePr>
        <p:xfrm>
          <a:off x="457200" y="2057400"/>
          <a:ext cx="5637213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3" name="Equation" r:id="rId5" imgW="5638680" imgH="4101840" progId="Equation.DSMT4">
                  <p:embed/>
                </p:oleObj>
              </mc:Choice>
              <mc:Fallback>
                <p:oleObj name="Equation" r:id="rId5" imgW="5638680" imgH="4101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5637213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20FCDFFC-7F39-424B-B704-487F12B333A8}" type="slidenum">
              <a:rPr lang="en-US"/>
              <a:pPr/>
              <a:t>58</a:t>
            </a:fld>
            <a:endParaRPr lang="en-CA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apply the Law of Cosines to solve both acute and obtuse triangles.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Students will be able to determine the area of a triangle in terms of the measurements of the sides and angles.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Cosines is an important extension of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Pythagorean theorem, with many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693556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83235100-5665-BB41-AFFD-520AD35DD19D}" type="slidenum">
              <a:rPr lang="en-US"/>
              <a:pPr/>
              <a:t>59</a:t>
            </a:fld>
            <a:endParaRPr lang="en-CA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of a Triangle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1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86195"/>
              </p:ext>
            </p:extLst>
          </p:nvPr>
        </p:nvGraphicFramePr>
        <p:xfrm>
          <a:off x="842963" y="1884363"/>
          <a:ext cx="69230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5" name="Equation" r:id="rId3" imgW="4318000" imgH="647700" progId="Equation.3">
                  <p:embed/>
                </p:oleObj>
              </mc:Choice>
              <mc:Fallback>
                <p:oleObj name="Equation" r:id="rId3" imgW="43180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884363"/>
                        <a:ext cx="69230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B0F50E78-A3EC-BD48-BDA2-B8AE8405A18E}" type="slidenum">
              <a:rPr lang="en-US"/>
              <a:pPr/>
              <a:t>6</a:t>
            </a:fld>
            <a:endParaRPr lang="en-CA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Pythagorean Identities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74500" name="Object 4"/>
          <p:cNvGraphicFramePr>
            <a:graphicFrameLocks noChangeAspect="1"/>
          </p:cNvGraphicFramePr>
          <p:nvPr/>
        </p:nvGraphicFramePr>
        <p:xfrm>
          <a:off x="1981200" y="1828800"/>
          <a:ext cx="2743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29" name="Equation" r:id="rId3" imgW="1777680" imgH="1028520" progId="Equation.DSMT4">
                  <p:embed/>
                </p:oleObj>
              </mc:Choice>
              <mc:Fallback>
                <p:oleObj name="Equation" r:id="rId3" imgW="1777680" imgH="1028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27432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4502" name="Picture 6" descr="05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114800"/>
            <a:ext cx="2609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C4784061-97E1-0F42-8EE6-EFC1B38F92D0}" type="slidenum">
              <a:rPr lang="en-US"/>
              <a:pPr/>
              <a:t>60</a:t>
            </a:fld>
            <a:endParaRPr lang="en-CA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Examples-Triangle Area</a:t>
            </a:r>
            <a:endParaRPr lang="en-US" b="1" dirty="0"/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3200"/>
            <a:ext cx="8229600" cy="2870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 smtClean="0"/>
              <a:t>Find the area of a triangle with sides a=8, c=13, and m&lt;B=65.</a:t>
            </a:r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r>
              <a:rPr lang="en-US" sz="2400" dirty="0" smtClean="0"/>
              <a:t>Find </a:t>
            </a:r>
            <a:r>
              <a:rPr lang="en-US" sz="2400" dirty="0"/>
              <a:t>the area of a triangle with sides 10, 12, 14.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0D06A2C9-EA4D-0F40-9A95-858C1EF5CE8F}" type="slidenum">
              <a:rPr lang="en-US"/>
              <a:pPr/>
              <a:t>61</a:t>
            </a:fld>
            <a:endParaRPr lang="en-CA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Heron’s Formula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  <a:solidFill>
            <a:srgbClr val="8CE8D0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14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0177"/>
              </p:ext>
            </p:extLst>
          </p:nvPr>
        </p:nvGraphicFramePr>
        <p:xfrm>
          <a:off x="762000" y="1974850"/>
          <a:ext cx="73914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3" name="Equation" r:id="rId3" imgW="6743700" imgH="1206500" progId="Equation.3">
                  <p:embed/>
                </p:oleObj>
              </mc:Choice>
              <mc:Fallback>
                <p:oleObj name="Equation" r:id="rId3" imgW="6743700" imgH="1206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74850"/>
                        <a:ext cx="739140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DEF0604E-4509-9446-9CAB-2DD542D0ED32}" type="slidenum">
              <a:rPr lang="en-US"/>
              <a:pPr/>
              <a:t>62</a:t>
            </a:fld>
            <a:endParaRPr lang="en-CA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Heron’s Formula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3200"/>
            <a:ext cx="8229600" cy="76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Find the area of a triangle with sides 10, 12, 14.</a:t>
            </a:r>
          </a:p>
        </p:txBody>
      </p:sp>
      <p:graphicFrame>
        <p:nvGraphicFramePr>
          <p:cNvPr id="932868" name="Object 4"/>
          <p:cNvGraphicFramePr>
            <a:graphicFrameLocks noChangeAspect="1"/>
          </p:cNvGraphicFramePr>
          <p:nvPr/>
        </p:nvGraphicFramePr>
        <p:xfrm>
          <a:off x="457200" y="2667000"/>
          <a:ext cx="4945063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95" name="Equation" r:id="rId3" imgW="4495680" imgH="2438280" progId="Equation.DSMT4">
                  <p:embed/>
                </p:oleObj>
              </mc:Choice>
              <mc:Fallback>
                <p:oleObj name="Equation" r:id="rId3" imgW="4495680" imgH="243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4945063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20FCDFFC-7F39-424B-B704-487F12B333A8}" type="slidenum">
              <a:rPr lang="en-US"/>
              <a:pPr/>
              <a:t>63</a:t>
            </a:fld>
            <a:endParaRPr lang="en-CA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you’ll learn about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0846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Students will be able to apply the Law of Cosines to solve both acute and obtuse triangles.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Students will be able to determine the area of a triangle in terms of the measurements of the sides and angles.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336600"/>
                </a:solidFill>
              </a:rPr>
              <a:t>… and why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The Law of Cosines is an important extension of the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Pythagorean theorem, with many applications.</a:t>
            </a:r>
          </a:p>
        </p:txBody>
      </p:sp>
    </p:spTree>
    <p:extLst>
      <p:ext uri="{BB962C8B-B14F-4D97-AF65-F5344CB8AC3E}">
        <p14:creationId xmlns:p14="http://schemas.microsoft.com/office/powerpoint/2010/main" val="60483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97432A37-4CFA-9649-AF38-9260F744E5AD}" type="slidenum">
              <a:rPr lang="en-US"/>
              <a:pPr/>
              <a:t>7</a:t>
            </a:fld>
            <a:endParaRPr lang="en-CA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Identities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875524" name="Object 4"/>
          <p:cNvGraphicFramePr>
            <a:graphicFrameLocks noChangeAspect="1"/>
          </p:cNvGraphicFramePr>
          <p:nvPr/>
        </p:nvGraphicFramePr>
        <p:xfrm>
          <a:off x="419100" y="1574800"/>
          <a:ext cx="48371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52" name="Equation" r:id="rId3" imgW="4838400" imgH="253800" progId="Equation.DSMT4">
                  <p:embed/>
                </p:oleObj>
              </mc:Choice>
              <mc:Fallback>
                <p:oleObj name="Equation" r:id="rId3" imgW="4838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74800"/>
                        <a:ext cx="483711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25E02A7-05B9-E04D-902D-3BD505106136}" type="slidenum">
              <a:rPr lang="en-US"/>
              <a:pPr/>
              <a:t>8</a:t>
            </a:fld>
            <a:endParaRPr lang="en-CA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b="1"/>
              <a:t>Using Identities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</a:t>
            </a:r>
          </a:p>
        </p:txBody>
      </p:sp>
      <p:graphicFrame>
        <p:nvGraphicFramePr>
          <p:cNvPr id="919556" name="Object 4"/>
          <p:cNvGraphicFramePr>
            <a:graphicFrameLocks noChangeAspect="1"/>
          </p:cNvGraphicFramePr>
          <p:nvPr/>
        </p:nvGraphicFramePr>
        <p:xfrm>
          <a:off x="419100" y="1574800"/>
          <a:ext cx="48371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04" name="Equation" r:id="rId3" imgW="4838400" imgH="253800" progId="Equation.DSMT4">
                  <p:embed/>
                </p:oleObj>
              </mc:Choice>
              <mc:Fallback>
                <p:oleObj name="Equation" r:id="rId3" imgW="4838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74800"/>
                        <a:ext cx="483711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7" name="Object 5"/>
          <p:cNvGraphicFramePr>
            <a:graphicFrameLocks noChangeAspect="1"/>
          </p:cNvGraphicFramePr>
          <p:nvPr/>
        </p:nvGraphicFramePr>
        <p:xfrm>
          <a:off x="457200" y="2141538"/>
          <a:ext cx="7375525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05" name="Equation" r:id="rId5" imgW="7378560" imgH="4038480" progId="Equation.DSMT4">
                  <p:embed/>
                </p:oleObj>
              </mc:Choice>
              <mc:Fallback>
                <p:oleObj name="Equation" r:id="rId5" imgW="7378560" imgH="4038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41538"/>
                        <a:ext cx="7375525" cy="403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5- </a:t>
            </a:r>
            <a:fld id="{3F15B1D3-A03F-584E-AB08-355F98578AC6}" type="slidenum">
              <a:rPr lang="en-US"/>
              <a:pPr/>
              <a:t>9</a:t>
            </a:fld>
            <a:endParaRPr lang="en-CA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Cofunction Identities</a:t>
            </a:r>
          </a:p>
        </p:txBody>
      </p:sp>
      <p:graphicFrame>
        <p:nvGraphicFramePr>
          <p:cNvPr id="876548" name="Object 4"/>
          <p:cNvGraphicFramePr>
            <a:graphicFrameLocks noChangeAspect="1"/>
          </p:cNvGraphicFramePr>
          <p:nvPr/>
        </p:nvGraphicFramePr>
        <p:xfrm>
          <a:off x="685800" y="3530600"/>
          <a:ext cx="47244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77" name="Equation" r:id="rId3" imgW="4724280" imgH="3174840" progId="Equation.DSMT4">
                  <p:embed/>
                </p:oleObj>
              </mc:Choice>
              <mc:Fallback>
                <p:oleObj name="Equation" r:id="rId3" imgW="4724280" imgH="3174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30600"/>
                        <a:ext cx="47244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6549" name="Picture 5" descr="05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524000"/>
            <a:ext cx="2609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shelf Symbol 2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shelf Symbol 2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47648</TotalTime>
  <Words>1266</Words>
  <Application>Microsoft Macintosh PowerPoint</Application>
  <PresentationFormat>Letter Paper (8.5x11 in)</PresentationFormat>
  <Paragraphs>301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Bookshelf Symbol 2</vt:lpstr>
      <vt:lpstr>ＭＳ Ｐゴシック</vt:lpstr>
      <vt:lpstr>Tahoma</vt:lpstr>
      <vt:lpstr>Times New Roman</vt:lpstr>
      <vt:lpstr>Wingdings</vt:lpstr>
      <vt:lpstr>Arial</vt:lpstr>
      <vt:lpstr>Blends</vt:lpstr>
      <vt:lpstr>Equation</vt:lpstr>
      <vt:lpstr>PowerPoint Presentation</vt:lpstr>
      <vt:lpstr>Chapter 5</vt:lpstr>
      <vt:lpstr>5.1</vt:lpstr>
      <vt:lpstr>What you’ll learn about</vt:lpstr>
      <vt:lpstr>Basic Trigonometric Identities</vt:lpstr>
      <vt:lpstr>Pythagorean Identities</vt:lpstr>
      <vt:lpstr>Example Using Identities</vt:lpstr>
      <vt:lpstr>Example Using Identities</vt:lpstr>
      <vt:lpstr>Cofunction Identities</vt:lpstr>
      <vt:lpstr>Cofunction Identities</vt:lpstr>
      <vt:lpstr>Even-Odd Identities</vt:lpstr>
      <vt:lpstr>Example Solving a Trigonometric Equation</vt:lpstr>
      <vt:lpstr>Example Solving a Trigonometric Equation</vt:lpstr>
      <vt:lpstr>What you’ll learn about</vt:lpstr>
      <vt:lpstr>5.2</vt:lpstr>
      <vt:lpstr>What you’ll learn about</vt:lpstr>
      <vt:lpstr>General Strategies I for Proving an Identity</vt:lpstr>
      <vt:lpstr>General Strategies II for Proving an Identity</vt:lpstr>
      <vt:lpstr>General Strategies III for Proving an Identity</vt:lpstr>
      <vt:lpstr>Example Setting up a Difference of Squares</vt:lpstr>
      <vt:lpstr>Example Setting up a Difference of Squares</vt:lpstr>
      <vt:lpstr>What you’ll learn about</vt:lpstr>
      <vt:lpstr>5.3</vt:lpstr>
      <vt:lpstr>What you’ll learn about</vt:lpstr>
      <vt:lpstr>Cosine of a Sum or Difference</vt:lpstr>
      <vt:lpstr>Example Using the Cosine-of-a-Difference Identity</vt:lpstr>
      <vt:lpstr>Example Using the Cosine-of-a-Difference Identity</vt:lpstr>
      <vt:lpstr>Sine of a Sum or Difference</vt:lpstr>
      <vt:lpstr>Example Using the Sum and Difference Formulas</vt:lpstr>
      <vt:lpstr>Example Using the Sum and Difference Formulas</vt:lpstr>
      <vt:lpstr>Tangent of a Difference of Sum</vt:lpstr>
      <vt:lpstr>What you’ll learn about</vt:lpstr>
      <vt:lpstr>5.4</vt:lpstr>
      <vt:lpstr>What you’ll learn about</vt:lpstr>
      <vt:lpstr>Double Angle Identities</vt:lpstr>
      <vt:lpstr>Proving a Double-Angle Identity</vt:lpstr>
      <vt:lpstr>Power-Reducing Identities</vt:lpstr>
      <vt:lpstr>Half-Angle Identities</vt:lpstr>
      <vt:lpstr>Example Using a Double Angle Identity</vt:lpstr>
      <vt:lpstr>Example Using a Double Angle Identity</vt:lpstr>
      <vt:lpstr>What you’ll learn about</vt:lpstr>
      <vt:lpstr>5.5</vt:lpstr>
      <vt:lpstr>What you’ll learn about</vt:lpstr>
      <vt:lpstr>Law of Sines</vt:lpstr>
      <vt:lpstr>Example Solving a Triangle Given Two Angles and a Side</vt:lpstr>
      <vt:lpstr>Example Solving a Triangle Given Two Angles and a Side</vt:lpstr>
      <vt:lpstr>Example Solving a Triangle Given Two Sides and an Angle (The Ambiguous Case)</vt:lpstr>
      <vt:lpstr>Example Solving a Triangle Given Two Sides and an Angle (The Ambiguous Case)</vt:lpstr>
      <vt:lpstr>What you’ll learn about</vt:lpstr>
      <vt:lpstr>Example Finding the Height of a Pole</vt:lpstr>
      <vt:lpstr>Example Finding the Height of a Pole</vt:lpstr>
      <vt:lpstr>What you’ll learn about</vt:lpstr>
      <vt:lpstr>5.6</vt:lpstr>
      <vt:lpstr>What you’ll learn about</vt:lpstr>
      <vt:lpstr>Law of Cosines</vt:lpstr>
      <vt:lpstr>Example Solving a Triangle (SAS)</vt:lpstr>
      <vt:lpstr>Example Solving a Triangle (SAS)</vt:lpstr>
      <vt:lpstr>What you’ll learn about</vt:lpstr>
      <vt:lpstr>Area of a Triangle</vt:lpstr>
      <vt:lpstr>Examples-Triangle Area</vt:lpstr>
      <vt:lpstr>Heron’s Formula</vt:lpstr>
      <vt:lpstr>Example Using Heron’s Formula</vt:lpstr>
      <vt:lpstr>What you’ll learn about</vt:lpstr>
    </vt:vector>
  </TitlesOfParts>
  <Company>Addison-Wesley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Addison-Wesley</dc:creator>
  <cp:lastModifiedBy>William Murray</cp:lastModifiedBy>
  <cp:revision>265</cp:revision>
  <cp:lastPrinted>2001-11-04T00:51:13Z</cp:lastPrinted>
  <dcterms:created xsi:type="dcterms:W3CDTF">2001-10-30T21:43:48Z</dcterms:created>
  <dcterms:modified xsi:type="dcterms:W3CDTF">2018-01-31T21:26:04Z</dcterms:modified>
</cp:coreProperties>
</file>